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73" r:id="rId8"/>
    <p:sldId id="261" r:id="rId9"/>
    <p:sldId id="265" r:id="rId10"/>
    <p:sldId id="266" r:id="rId11"/>
    <p:sldId id="269" r:id="rId12"/>
    <p:sldId id="267" r:id="rId13"/>
    <p:sldId id="276" r:id="rId14"/>
    <p:sldId id="268" r:id="rId15"/>
    <p:sldId id="274" r:id="rId16"/>
    <p:sldId id="277" r:id="rId17"/>
    <p:sldId id="275" r:id="rId18"/>
    <p:sldId id="270" r:id="rId19"/>
    <p:sldId id="278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A0AE1E4-06B2-4463-9722-E264709E3402}">
          <p14:sldIdLst>
            <p14:sldId id="256"/>
            <p14:sldId id="272"/>
            <p14:sldId id="271"/>
            <p14:sldId id="257"/>
            <p14:sldId id="258"/>
            <p14:sldId id="259"/>
            <p14:sldId id="273"/>
            <p14:sldId id="261"/>
            <p14:sldId id="265"/>
            <p14:sldId id="266"/>
            <p14:sldId id="269"/>
            <p14:sldId id="267"/>
            <p14:sldId id="276"/>
            <p14:sldId id="268"/>
            <p14:sldId id="274"/>
            <p14:sldId id="277"/>
            <p14:sldId id="275"/>
            <p14:sldId id="270"/>
            <p14:sldId id="278"/>
          </p14:sldIdLst>
        </p14:section>
        <p14:section name="Sekcia bez názvu" id="{E2E8B38C-AB7E-4A8B-AE63-3769490856EF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8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39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elneftesorb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ostim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B82F7-74F1-4030-AF29-516883260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HYDRO</a:t>
            </a:r>
            <a:r>
              <a:rPr lang="sk-SK" sz="4000" dirty="0"/>
              <a:t>HUMAT</a:t>
            </a:r>
            <a:br>
              <a:rPr lang="sk-SK" sz="3600" dirty="0"/>
            </a:br>
            <a:r>
              <a:rPr lang="sk-SK" sz="2400" dirty="0" err="1">
                <a:solidFill>
                  <a:schemeClr val="tx1"/>
                </a:solidFill>
              </a:rPr>
              <a:t>humínový</a:t>
            </a:r>
            <a:r>
              <a:rPr lang="sk-SK" sz="2400" dirty="0">
                <a:solidFill>
                  <a:schemeClr val="tx1"/>
                </a:solidFill>
              </a:rPr>
              <a:t> koncentrát z čiernej rašeliny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65E0B0-C392-4691-8535-8412137CA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62495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www.belhnojiva.sk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Obrázok, na ktorom je vonkajšie, trávnik, zelené, obrovské&#10;&#10;Automaticky generovaný popis">
            <a:extLst>
              <a:ext uri="{FF2B5EF4-FFF2-40B4-BE49-F238E27FC236}">
                <a16:creationId xmlns:a16="http://schemas.microsoft.com/office/drawing/2014/main" id="{2282B82E-E128-4E32-9B77-E1339A9A1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74" r="1" b="180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15C6D33-F3B0-45D6-9C7B-4283933D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609600"/>
            <a:ext cx="6119447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Obilniny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jarná pšenica odroda </a:t>
            </a:r>
            <a:r>
              <a:rPr lang="sk-SK" sz="2400" b="1" i="1" dirty="0" err="1">
                <a:solidFill>
                  <a:schemeClr val="tx1"/>
                </a:solidFill>
              </a:rPr>
              <a:t>Ľubava</a:t>
            </a:r>
            <a:r>
              <a:rPr lang="ru-RU" sz="2400" b="1" i="1" dirty="0">
                <a:solidFill>
                  <a:schemeClr val="tx1"/>
                </a:solidFill>
              </a:rPr>
              <a:t>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2019,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0B797EFA-68F4-492E-B7BF-25D7DC81CE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14874"/>
              </p:ext>
            </p:extLst>
          </p:nvPr>
        </p:nvGraphicFramePr>
        <p:xfrm>
          <a:off x="721336" y="2798204"/>
          <a:ext cx="3756879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1.N</a:t>
                      </a:r>
                      <a:r>
                        <a:rPr lang="ru-RU" sz="2000" baseline="-25000" dirty="0">
                          <a:effectLst/>
                        </a:rPr>
                        <a:t>90+30</a:t>
                      </a:r>
                      <a:r>
                        <a:rPr lang="ru-RU" sz="2000" dirty="0">
                          <a:effectLst/>
                        </a:rPr>
                        <a:t>P</a:t>
                      </a:r>
                      <a:r>
                        <a:rPr lang="ru-RU" sz="2000" baseline="-25000" dirty="0">
                          <a:effectLst/>
                        </a:rPr>
                        <a:t>30</a:t>
                      </a:r>
                      <a:r>
                        <a:rPr lang="ru-RU" sz="2000" dirty="0">
                          <a:effectLst/>
                        </a:rPr>
                        <a:t>K</a:t>
                      </a:r>
                      <a:r>
                        <a:rPr lang="ru-RU" sz="2000" baseline="-25000" dirty="0">
                          <a:effectLst/>
                        </a:rPr>
                        <a:t>90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+ 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ru-RU" sz="2000" dirty="0">
                          <a:effectLst/>
                        </a:rPr>
                        <a:t>, 1 </a:t>
                      </a:r>
                      <a:r>
                        <a:rPr lang="sk-SK" sz="2000" dirty="0">
                          <a:effectLst/>
                        </a:rPr>
                        <a:t>L/ha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E9295CF-1931-4DA0-95C8-5AC3262E1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30752"/>
              </p:ext>
            </p:extLst>
          </p:nvPr>
        </p:nvGraphicFramePr>
        <p:xfrm>
          <a:off x="5023339" y="2691269"/>
          <a:ext cx="6544265" cy="1157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>
                          <a:effectLst/>
                          <a:latin typeface="+mn-lt"/>
                        </a:rPr>
                        <a:t>0,3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/т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osiva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ošetrenie osiva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>
                          <a:effectLst/>
                          <a:latin typeface="+mn-lt"/>
                        </a:rPr>
                        <a:t>1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postrek vo fáze </a:t>
                      </a:r>
                      <a:r>
                        <a:rPr lang="sk-SK" sz="2000" baseline="0" dirty="0" err="1">
                          <a:effectLst/>
                          <a:latin typeface="+mn-lt"/>
                        </a:rPr>
                        <a:t>steblovania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.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                          Spotreba aplikačného roztoku 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300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ha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697F124-1942-42F0-8C30-68594570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96C8245B-A32E-449A-BD08-9345EC362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07C793D2-ACB3-4E30-959D-7D8BE0F1B6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 descr="H:\1_КАТЯ\ГИДРОГУМАТ\8_Дизайн\posevi-e1512948827447.jpg">
            <a:extLst>
              <a:ext uri="{FF2B5EF4-FFF2-40B4-BE49-F238E27FC236}">
                <a16:creationId xmlns:a16="http://schemas.microsoft.com/office/drawing/2014/main" id="{08BC3AC9-C0F2-4851-AAFA-F1F1E88F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2" y="374619"/>
            <a:ext cx="3938953" cy="21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4">
            <a:extLst>
              <a:ext uri="{FF2B5EF4-FFF2-40B4-BE49-F238E27FC236}">
                <a16:creationId xmlns:a16="http://schemas.microsoft.com/office/drawing/2014/main" id="{97DFC124-3CEE-4B2A-AC9C-A6C018EB7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12970"/>
              </p:ext>
            </p:extLst>
          </p:nvPr>
        </p:nvGraphicFramePr>
        <p:xfrm>
          <a:off x="721336" y="4036557"/>
          <a:ext cx="10846269" cy="230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10">
                  <a:extLst>
                    <a:ext uri="{9D8B030D-6E8A-4147-A177-3AD203B41FA5}">
                      <a16:colId xmlns:a16="http://schemas.microsoft.com/office/drawing/2014/main" val="1806042722"/>
                    </a:ext>
                  </a:extLst>
                </a:gridCol>
                <a:gridCol w="252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>
                          <a:effectLst/>
                        </a:rPr>
                        <a:t>zvýšenie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Úroda obilia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             6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60</a:t>
                      </a:r>
                      <a:r>
                        <a:rPr lang="sk-SK" sz="1500" dirty="0">
                          <a:effectLst/>
                        </a:rPr>
                        <a:t> 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               6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90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4,5 %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Kŕmne jednotky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92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28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4,5 %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Bielkoviny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687 </a:t>
                      </a:r>
                      <a:r>
                        <a:rPr lang="sk-SK" sz="1500" dirty="0">
                          <a:effectLst/>
                        </a:rPr>
                        <a:t>kg/ha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783 </a:t>
                      </a:r>
                      <a:r>
                        <a:rPr lang="sk-SK" sz="1500" dirty="0">
                          <a:effectLst/>
                        </a:rPr>
                        <a:t>kg/ha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14,0%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Kŕmne proteínové jednotky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1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9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9,9 %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Lepok % v sušine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25,8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30,0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16,3%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349C0E-98C7-4C2F-B767-046E5379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86154"/>
            <a:ext cx="6119447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Repka ozimná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odroda </a:t>
            </a:r>
            <a:r>
              <a:rPr lang="sk-SK" sz="2400" b="1" i="1" dirty="0" err="1">
                <a:solidFill>
                  <a:schemeClr val="tx1"/>
                </a:solidFill>
              </a:rPr>
              <a:t>Lider</a:t>
            </a:r>
            <a:r>
              <a:rPr lang="ru-RU" sz="2400" b="1" i="1" dirty="0">
                <a:solidFill>
                  <a:schemeClr val="tx1"/>
                </a:solidFill>
              </a:rPr>
              <a:t>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2010,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AE009E-6813-4618-8125-A737BACC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7175851C-B2C9-431A-9D85-83A73DCD8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5F460105-8D7D-43B5-9E02-36C662FBE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Картинки по запросу &quot;рапс лидер&quot;">
            <a:extLst>
              <a:ext uri="{FF2B5EF4-FFF2-40B4-BE49-F238E27FC236}">
                <a16:creationId xmlns:a16="http://schemas.microsoft.com/office/drawing/2014/main" id="{FD6DDC0A-B1F2-4BAB-BE50-5F05AAC6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35" y="384789"/>
            <a:ext cx="3883513" cy="21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E925D45-76B6-43E5-A01E-F3D8DE93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44001"/>
              </p:ext>
            </p:extLst>
          </p:nvPr>
        </p:nvGraphicFramePr>
        <p:xfrm>
          <a:off x="683581" y="2794264"/>
          <a:ext cx="4252403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1. 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-Р₇₀К₁₂₀ + N₁₀₀+ N₃₀ + N₃₀ + В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2. 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+ 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43D4242E-8FBB-447F-B532-9857B1882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45457"/>
              </p:ext>
            </p:extLst>
          </p:nvPr>
        </p:nvGraphicFramePr>
        <p:xfrm>
          <a:off x="5395402" y="2794264"/>
          <a:ext cx="5971487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7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1. 1,5 </a:t>
                      </a:r>
                      <a:r>
                        <a:rPr lang="sk-SK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/</a:t>
                      </a:r>
                      <a:r>
                        <a:rPr lang="sk-SK" sz="2000" dirty="0">
                          <a:effectLst/>
                        </a:rPr>
                        <a:t>ha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postrek vo fáze začiatku </a:t>
                      </a:r>
                      <a:r>
                        <a:rPr lang="sk-SK" sz="2000" dirty="0" err="1">
                          <a:effectLst/>
                        </a:rPr>
                        <a:t>butonizácie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2. 1,5 </a:t>
                      </a:r>
                      <a:r>
                        <a:rPr lang="sk-SK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/</a:t>
                      </a:r>
                      <a:r>
                        <a:rPr lang="sk-SK" sz="2000" dirty="0">
                          <a:effectLst/>
                        </a:rPr>
                        <a:t>ha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postrek vo fáze úplnej </a:t>
                      </a:r>
                      <a:r>
                        <a:rPr lang="sk-SK" sz="2000" dirty="0" err="1">
                          <a:effectLst/>
                        </a:rPr>
                        <a:t>butonizácie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F00467E5-B230-4994-AA27-3926522B6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57230"/>
              </p:ext>
            </p:extLst>
          </p:nvPr>
        </p:nvGraphicFramePr>
        <p:xfrm>
          <a:off x="683581" y="4036557"/>
          <a:ext cx="10866267" cy="2073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969">
                  <a:extLst>
                    <a:ext uri="{9D8B030D-6E8A-4147-A177-3AD203B41FA5}">
                      <a16:colId xmlns:a16="http://schemas.microsoft.com/office/drawing/2014/main" val="233870810"/>
                    </a:ext>
                  </a:extLst>
                </a:gridCol>
                <a:gridCol w="253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6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>
                          <a:effectLst/>
                        </a:rPr>
                        <a:t>zvýšenie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úroda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87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22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27,7%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množstvo strukov na rastline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229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počet semien v struku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21,5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23,1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7,4%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hmotnosť semena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>
                          <a:effectLst/>
                        </a:rPr>
                        <a:t>ks</a:t>
                      </a:r>
                      <a:r>
                        <a:rPr lang="ru-RU" sz="1500" dirty="0">
                          <a:effectLst/>
                        </a:rPr>
                        <a:t>/</a:t>
                      </a:r>
                      <a:r>
                        <a:rPr lang="sk-SK" sz="1500" dirty="0" err="1">
                          <a:effectLst/>
                        </a:rPr>
                        <a:t>gr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3,4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29,4%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Hmotnosť semena z jednej rastliny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 err="1">
                          <a:effectLst/>
                        </a:rPr>
                        <a:t>gr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11,6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16,8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44,8%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FA8F5FC-B76C-40A0-AD85-B14C9ABF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86154"/>
            <a:ext cx="6119447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Zemiaky </a:t>
            </a:r>
            <a:r>
              <a:rPr lang="sk-SK" sz="2400" b="1" i="1" dirty="0" err="1">
                <a:solidFill>
                  <a:schemeClr val="tx1"/>
                </a:solidFill>
              </a:rPr>
              <a:t>stredneskoré</a:t>
            </a:r>
            <a:r>
              <a:rPr lang="sk-SK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odroda</a:t>
            </a:r>
            <a:r>
              <a:rPr lang="ru-RU" sz="2400" b="1" i="1" dirty="0">
                <a:solidFill>
                  <a:schemeClr val="tx1"/>
                </a:solidFill>
              </a:rPr>
              <a:t> Королева Анна),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2019,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22713E4C-A4F9-4476-8167-78A7F23B1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111152"/>
              </p:ext>
            </p:extLst>
          </p:nvPr>
        </p:nvGraphicFramePr>
        <p:xfrm>
          <a:off x="754603" y="2587077"/>
          <a:ext cx="3836778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1.N</a:t>
                      </a:r>
                      <a:r>
                        <a:rPr lang="ru-RU" sz="2000" baseline="-25000" dirty="0">
                          <a:effectLst/>
                        </a:rPr>
                        <a:t>90</a:t>
                      </a:r>
                      <a:r>
                        <a:rPr lang="ru-RU" sz="2000" dirty="0">
                          <a:effectLst/>
                        </a:rPr>
                        <a:t>P</a:t>
                      </a:r>
                      <a:r>
                        <a:rPr lang="ru-RU" sz="2000" baseline="-25000" dirty="0">
                          <a:effectLst/>
                        </a:rPr>
                        <a:t>30</a:t>
                      </a:r>
                      <a:r>
                        <a:rPr lang="ru-RU" sz="2000" dirty="0">
                          <a:effectLst/>
                        </a:rPr>
                        <a:t>K</a:t>
                      </a:r>
                      <a:r>
                        <a:rPr lang="ru-RU" sz="2000" baseline="-25000" dirty="0">
                          <a:effectLst/>
                        </a:rPr>
                        <a:t>80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r>
                        <a:rPr lang="sk-SK" sz="2000" dirty="0">
                          <a:effectLst/>
                        </a:rPr>
                        <a:t>. Kontrol</a:t>
                      </a:r>
                      <a:r>
                        <a:rPr lang="ru-RU" sz="2000" dirty="0">
                          <a:effectLst/>
                        </a:rPr>
                        <a:t> + 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BDFDB33-2268-46F9-A032-48F5CD99A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8764"/>
              </p:ext>
            </p:extLst>
          </p:nvPr>
        </p:nvGraphicFramePr>
        <p:xfrm>
          <a:off x="5005754" y="2543907"/>
          <a:ext cx="6481950" cy="1762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883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>
                          <a:effectLst/>
                          <a:latin typeface="+mn-lt"/>
                        </a:rPr>
                        <a:t>0,2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t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hľúz 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–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ošetrenie hľúz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>
                          <a:effectLst/>
                          <a:latin typeface="+mn-lt"/>
                        </a:rPr>
                        <a:t>1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L/ha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postrek po úplnom klíčení</a:t>
                      </a:r>
                      <a:endParaRPr lang="ru-RU" sz="2000" baseline="0" dirty="0">
                        <a:effectLst/>
                        <a:latin typeface="+mn-lt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aseline="0" dirty="0">
                          <a:effectLst/>
                          <a:latin typeface="+mn-lt"/>
                        </a:rPr>
                        <a:t>1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postrek vo fáze </a:t>
                      </a:r>
                      <a:r>
                        <a:rPr lang="sk-SK" sz="2000" baseline="0" dirty="0" err="1">
                          <a:effectLst/>
                          <a:latin typeface="+mn-lt"/>
                        </a:rPr>
                        <a:t>butonizácie</a:t>
                      </a:r>
                      <a:endParaRPr lang="ru-RU" sz="2000" baseline="0" dirty="0">
                        <a:effectLst/>
                        <a:latin typeface="+mn-lt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sk-SK" sz="2000" baseline="0" dirty="0">
                          <a:effectLst/>
                          <a:latin typeface="+mn-lt"/>
                        </a:rPr>
                        <a:t>Spotreba aplikačného roztoku 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300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ha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48A86DB-8F52-4B95-AD59-BEA22F67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19AF435E-6890-485F-B81C-93608ACE5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48CBA625-92D5-41DE-83E3-42A2E7677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сорт картофеля Королева Анна фото">
            <a:extLst>
              <a:ext uri="{FF2B5EF4-FFF2-40B4-BE49-F238E27FC236}">
                <a16:creationId xmlns:a16="http://schemas.microsoft.com/office/drawing/2014/main" id="{6663E1ED-D028-4E1F-AB6C-8945BF3B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0" y="407712"/>
            <a:ext cx="2847032" cy="20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&quot;картофель королева анна&quot;">
            <a:extLst>
              <a:ext uri="{FF2B5EF4-FFF2-40B4-BE49-F238E27FC236}">
                <a16:creationId xmlns:a16="http://schemas.microsoft.com/office/drawing/2014/main" id="{96F4B691-E85F-455E-BC04-50FDDC2B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1" y="383703"/>
            <a:ext cx="3328443" cy="20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9">
            <a:extLst>
              <a:ext uri="{FF2B5EF4-FFF2-40B4-BE49-F238E27FC236}">
                <a16:creationId xmlns:a16="http://schemas.microsoft.com/office/drawing/2014/main" id="{DEAEEFB8-C3AB-450B-ACBE-B0B535C0C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15886"/>
              </p:ext>
            </p:extLst>
          </p:nvPr>
        </p:nvGraphicFramePr>
        <p:xfrm>
          <a:off x="754602" y="4525111"/>
          <a:ext cx="10733102" cy="1844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940">
                  <a:extLst>
                    <a:ext uri="{9D8B030D-6E8A-4147-A177-3AD203B41FA5}">
                      <a16:colId xmlns:a16="http://schemas.microsoft.com/office/drawing/2014/main" val="2959579594"/>
                    </a:ext>
                  </a:extLst>
                </a:gridCol>
                <a:gridCol w="250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>
                          <a:effectLst/>
                        </a:rPr>
                        <a:t>zvýšenie úrody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Úroda celkom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52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44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57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17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9,0%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Úrody predajných zemiakov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43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00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                46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88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                     9,0%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Obsah sušiny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17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12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18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9,0%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Obsah škrobu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08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69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10,0%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Obsah dusičnanov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137,0 </a:t>
                      </a:r>
                      <a:r>
                        <a:rPr lang="sk-SK" sz="1500" dirty="0">
                          <a:effectLst/>
                        </a:rPr>
                        <a:t>mg/kg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108,8 </a:t>
                      </a:r>
                      <a:r>
                        <a:rPr lang="sk-SK" sz="1500" dirty="0">
                          <a:effectLst/>
                        </a:rPr>
                        <a:t>mg/kg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˂ </a:t>
                      </a:r>
                      <a:r>
                        <a:rPr lang="sk-SK" sz="1500" dirty="0">
                          <a:effectLst/>
                        </a:rPr>
                        <a:t>o</a:t>
                      </a:r>
                      <a:r>
                        <a:rPr lang="ru-RU" sz="1500" dirty="0">
                          <a:effectLst/>
                        </a:rPr>
                        <a:t> 2</a:t>
                      </a:r>
                      <a:r>
                        <a:rPr lang="en-US" sz="1500" dirty="0">
                          <a:effectLst/>
                        </a:rPr>
                        <a:t>0</a:t>
                      </a:r>
                      <a:r>
                        <a:rPr lang="ru-RU" sz="1500" dirty="0">
                          <a:effectLst/>
                        </a:rPr>
                        <a:t>,</a:t>
                      </a:r>
                      <a:r>
                        <a:rPr lang="en-US" sz="1500" dirty="0">
                          <a:effectLst/>
                        </a:rPr>
                        <a:t>5</a:t>
                      </a:r>
                      <a:r>
                        <a:rPr lang="ru-RU" sz="1500" dirty="0">
                          <a:effectLst/>
                        </a:rPr>
                        <a:t>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4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4FB5A99E-11E7-412C-8F42-25CA20A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86154"/>
            <a:ext cx="4803287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Rajčiny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skleníkové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sk-SK" sz="2400" b="1" i="1" dirty="0">
                <a:solidFill>
                  <a:schemeClr val="tx1"/>
                </a:solidFill>
              </a:rPr>
              <a:t>odroda</a:t>
            </a:r>
            <a:r>
              <a:rPr lang="ru-RU" sz="2400" b="1" i="1" dirty="0">
                <a:solidFill>
                  <a:schemeClr val="tx1"/>
                </a:solidFill>
              </a:rPr>
              <a:t> Гаяна </a:t>
            </a:r>
            <a:r>
              <a:rPr lang="en-US" sz="2400" b="1" i="1" dirty="0">
                <a:solidFill>
                  <a:schemeClr val="tx1"/>
                </a:solidFill>
              </a:rPr>
              <a:t>F1</a:t>
            </a:r>
            <a:r>
              <a:rPr lang="ru-RU" sz="2400" b="1" i="1" dirty="0">
                <a:solidFill>
                  <a:schemeClr val="tx1"/>
                </a:solidFill>
              </a:rPr>
              <a:t>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2010,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C109FA3-47F6-42E3-BA36-617C7B19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64341700-13DD-437E-BC44-C74EB61631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2C018B3C-36C1-41E0-8E47-8EA549870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0" name="Объект 8">
            <a:extLst>
              <a:ext uri="{FF2B5EF4-FFF2-40B4-BE49-F238E27FC236}">
                <a16:creationId xmlns:a16="http://schemas.microsoft.com/office/drawing/2014/main" id="{CA1B2764-201E-46E3-8157-E4B031CE7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634221"/>
              </p:ext>
            </p:extLst>
          </p:nvPr>
        </p:nvGraphicFramePr>
        <p:xfrm>
          <a:off x="460375" y="2794264"/>
          <a:ext cx="3220671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1. 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–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sk-SK" sz="2000" baseline="0" dirty="0">
                          <a:effectLst/>
                        </a:rPr>
                        <a:t>bez ošetrenia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2. 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а 10">
            <a:extLst>
              <a:ext uri="{FF2B5EF4-FFF2-40B4-BE49-F238E27FC236}">
                <a16:creationId xmlns:a16="http://schemas.microsoft.com/office/drawing/2014/main" id="{FF5CD52A-95FC-4B11-87D9-4B1579F82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94803"/>
              </p:ext>
            </p:extLst>
          </p:nvPr>
        </p:nvGraphicFramePr>
        <p:xfrm>
          <a:off x="3927231" y="2730168"/>
          <a:ext cx="7831015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63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1. 2,8 </a:t>
                      </a:r>
                      <a:r>
                        <a:rPr lang="sk-SK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/</a:t>
                      </a:r>
                      <a:r>
                        <a:rPr lang="sk-SK" sz="2000" dirty="0">
                          <a:effectLst/>
                        </a:rPr>
                        <a:t>ha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postrek v štádiu výsadbe sadeníc 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2. 3,0 </a:t>
                      </a:r>
                      <a:r>
                        <a:rPr lang="sk-SK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/</a:t>
                      </a:r>
                      <a:r>
                        <a:rPr lang="sk-SK" sz="2000" dirty="0">
                          <a:effectLst/>
                        </a:rPr>
                        <a:t>ha</a:t>
                      </a:r>
                      <a:r>
                        <a:rPr lang="ru-RU" sz="2000" dirty="0">
                          <a:effectLst/>
                        </a:rPr>
                        <a:t> –</a:t>
                      </a:r>
                      <a:r>
                        <a:rPr lang="sk-SK" sz="2000" dirty="0">
                          <a:effectLst/>
                        </a:rPr>
                        <a:t> postrek vo fáze začiatku </a:t>
                      </a:r>
                      <a:r>
                        <a:rPr lang="sk-SK" sz="2000" dirty="0" err="1">
                          <a:effectLst/>
                        </a:rPr>
                        <a:t>butonizácie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3. 3,2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sk-SK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postrek vo fáze prvého strapca 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Spotreba aplikačného roztoku 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sk-SK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AutoShape 2" descr="Картинки по запросу &quot;гаяна F1&quot;">
            <a:extLst>
              <a:ext uri="{FF2B5EF4-FFF2-40B4-BE49-F238E27FC236}">
                <a16:creationId xmlns:a16="http://schemas.microsoft.com/office/drawing/2014/main" id="{EA0E0B0F-6A85-40B9-A945-F04E72D5F3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4" descr="Картинки по запросу &quot;гаяна F1&quot;">
            <a:extLst>
              <a:ext uri="{FF2B5EF4-FFF2-40B4-BE49-F238E27FC236}">
                <a16:creationId xmlns:a16="http://schemas.microsoft.com/office/drawing/2014/main" id="{3026DED5-5426-4752-B6B1-52B0BB8A5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5" descr="H:\1_КАТЯ\ГИДРОГУМАТ\8_Дизайн\Без названия.jpg">
            <a:extLst>
              <a:ext uri="{FF2B5EF4-FFF2-40B4-BE49-F238E27FC236}">
                <a16:creationId xmlns:a16="http://schemas.microsoft.com/office/drawing/2014/main" id="{1614EBCE-EE62-4AD5-A3A9-C7E69343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12737"/>
            <a:ext cx="3176953" cy="23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Картинки по запросу &quot;гаяна F1&quot;">
            <a:extLst>
              <a:ext uri="{FF2B5EF4-FFF2-40B4-BE49-F238E27FC236}">
                <a16:creationId xmlns:a16="http://schemas.microsoft.com/office/drawing/2014/main" id="{E4E24A25-C4B4-44D4-A02B-21E54186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2737"/>
            <a:ext cx="2294546" cy="22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Таблица 6">
            <a:extLst>
              <a:ext uri="{FF2B5EF4-FFF2-40B4-BE49-F238E27FC236}">
                <a16:creationId xmlns:a16="http://schemas.microsoft.com/office/drawing/2014/main" id="{27BBE3D6-37D1-4C56-AF58-11D88D961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46990"/>
              </p:ext>
            </p:extLst>
          </p:nvPr>
        </p:nvGraphicFramePr>
        <p:xfrm>
          <a:off x="612774" y="4138245"/>
          <a:ext cx="11145471" cy="224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027">
                  <a:extLst>
                    <a:ext uri="{9D8B030D-6E8A-4147-A177-3AD203B41FA5}">
                      <a16:colId xmlns:a16="http://schemas.microsoft.com/office/drawing/2014/main" val="1917931551"/>
                    </a:ext>
                  </a:extLst>
                </a:gridCol>
                <a:gridCol w="2597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>
                          <a:effectLst/>
                        </a:rPr>
                        <a:t>zvýšenie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sk-SK" sz="1500" dirty="0">
                          <a:effectLst/>
                        </a:rPr>
                        <a:t>mg</a:t>
                      </a:r>
                      <a:r>
                        <a:rPr lang="ru-RU" sz="1500" dirty="0">
                          <a:effectLst/>
                        </a:rPr>
                        <a:t>/ </a:t>
                      </a:r>
                      <a:r>
                        <a:rPr lang="sk-SK" sz="1500" dirty="0">
                          <a:effectLst/>
                        </a:rPr>
                        <a:t>M</a:t>
                      </a:r>
                      <a:r>
                        <a:rPr lang="ru-RU" sz="1500" dirty="0">
                          <a:effectLst/>
                        </a:rPr>
                        <a:t>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40,7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45,2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množstvo listov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sk-SK" sz="1500" dirty="0">
                          <a:effectLst/>
                        </a:rPr>
                        <a:t>na mrežu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22,1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28,6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29%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plocha listov</a:t>
                      </a:r>
                      <a:r>
                        <a:rPr lang="ru-RU" sz="1500" dirty="0">
                          <a:effectLst/>
                        </a:rPr>
                        <a:t>,  М₂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0,63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0,79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25%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sušina</a:t>
                      </a:r>
                      <a:r>
                        <a:rPr lang="ru-RU" sz="1500" dirty="0">
                          <a:effectLst/>
                        </a:rPr>
                        <a:t>,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5,3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5,8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9,4%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obsah cukrov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sk-SK" sz="1500" dirty="0">
                          <a:effectLst/>
                        </a:rPr>
                        <a:t>mg</a:t>
                      </a: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6,7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7,2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7,5%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vitamín</a:t>
                      </a:r>
                      <a:r>
                        <a:rPr lang="ru-RU" sz="1500" dirty="0">
                          <a:effectLst/>
                        </a:rPr>
                        <a:t> С </a:t>
                      </a:r>
                      <a:r>
                        <a:rPr lang="sk-SK" sz="1500" dirty="0">
                          <a:effectLst/>
                        </a:rPr>
                        <a:t>mg</a:t>
                      </a: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21,4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23,02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7,6%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dusičnany 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sk-SK" sz="1500" dirty="0">
                          <a:effectLst/>
                        </a:rPr>
                        <a:t>mg</a:t>
                      </a:r>
                      <a:r>
                        <a:rPr lang="ru-RU" sz="1500" dirty="0">
                          <a:effectLst/>
                        </a:rPr>
                        <a:t>/</a:t>
                      </a:r>
                      <a:r>
                        <a:rPr lang="sk-SK" sz="1500" dirty="0">
                          <a:effectLst/>
                        </a:rPr>
                        <a:t>kg sušiny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15,4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14,7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˂ 4,8%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0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F2BF0E9-0700-4CF3-97B3-E3E8FFDB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86154"/>
            <a:ext cx="4803287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Cuketa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odroda</a:t>
            </a:r>
            <a:r>
              <a:rPr lang="ru-RU" sz="2400" b="1" i="1" dirty="0">
                <a:solidFill>
                  <a:schemeClr val="tx1"/>
                </a:solidFill>
              </a:rPr>
              <a:t> Грибовский),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2009,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B9E3CF6-F396-48F3-958C-6B18E019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FE8839FD-5D88-4FAC-B163-28CAD4F2FD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AB725D30-D59E-47A1-88ED-B96278C64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" descr="Картинки по запросу &quot;гаяна F1&quot;">
            <a:extLst>
              <a:ext uri="{FF2B5EF4-FFF2-40B4-BE49-F238E27FC236}">
                <a16:creationId xmlns:a16="http://schemas.microsoft.com/office/drawing/2014/main" id="{E911DE92-6256-4000-B75B-1AAAA9803E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Картинки по запросу &quot;гаяна F1&quot;">
            <a:extLst>
              <a:ext uri="{FF2B5EF4-FFF2-40B4-BE49-F238E27FC236}">
                <a16:creationId xmlns:a16="http://schemas.microsoft.com/office/drawing/2014/main" id="{F91A2BE9-65E2-46D9-AADB-A8E039B7C7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Объект 11">
            <a:extLst>
              <a:ext uri="{FF2B5EF4-FFF2-40B4-BE49-F238E27FC236}">
                <a16:creationId xmlns:a16="http://schemas.microsoft.com/office/drawing/2014/main" id="{C338D0C2-6A40-4AA0-BED3-FEFCA0EA2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713058"/>
              </p:ext>
            </p:extLst>
          </p:nvPr>
        </p:nvGraphicFramePr>
        <p:xfrm>
          <a:off x="460375" y="2725204"/>
          <a:ext cx="3701317" cy="1095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59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bez ošetrenia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sk-SK" sz="200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+</a:t>
                      </a:r>
                      <a:r>
                        <a:rPr lang="sk-SK" sz="2000" dirty="0">
                          <a:effectLst/>
                        </a:rPr>
                        <a:t> Mikroelementy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2">
            <a:extLst>
              <a:ext uri="{FF2B5EF4-FFF2-40B4-BE49-F238E27FC236}">
                <a16:creationId xmlns:a16="http://schemas.microsoft.com/office/drawing/2014/main" id="{E9A0AABF-B941-40E3-82A8-F675BD529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83509"/>
              </p:ext>
            </p:extLst>
          </p:nvPr>
        </p:nvGraphicFramePr>
        <p:xfrm>
          <a:off x="4976449" y="2812955"/>
          <a:ext cx="6734905" cy="1079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1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1. 2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postrek vo fáze kvitnutia 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2. 2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L/ha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ďalšie 4 ošetrenia s odstupom 10 dní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Spotreba aplikačného roztoku 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6">
            <a:extLst>
              <a:ext uri="{FF2B5EF4-FFF2-40B4-BE49-F238E27FC236}">
                <a16:creationId xmlns:a16="http://schemas.microsoft.com/office/drawing/2014/main" id="{70B9B8CB-B945-42F2-9D19-16E44FE8F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49584"/>
              </p:ext>
            </p:extLst>
          </p:nvPr>
        </p:nvGraphicFramePr>
        <p:xfrm>
          <a:off x="460375" y="4052097"/>
          <a:ext cx="11250980" cy="221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9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(% </a:t>
                      </a:r>
                      <a:r>
                        <a:rPr lang="sk-SK" sz="1500" dirty="0">
                          <a:effectLst/>
                        </a:rPr>
                        <a:t>zvýšenie ku kontrolu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r>
                        <a:rPr lang="ru-RU" sz="15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Mikroelementy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(% </a:t>
                      </a:r>
                      <a:r>
                        <a:rPr lang="sk-SK" sz="1500" dirty="0">
                          <a:effectLst/>
                        </a:rPr>
                        <a:t>zvýšenie ku kontrolu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 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43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51,8     (+20%)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62,7     (+45,8%)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Dusičnany mg/kg v sušine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310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223      (˂39%)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      (˂53%)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Obsah cukrov</a:t>
                      </a:r>
                      <a:r>
                        <a:rPr lang="ru-RU" sz="1500" dirty="0">
                          <a:effectLst/>
                        </a:rPr>
                        <a:t>,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3,1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4,6        (+48,4%)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3,9       (+25,8%)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Vitamín </a:t>
                      </a:r>
                      <a:r>
                        <a:rPr lang="ru-RU" sz="1500" dirty="0">
                          <a:effectLst/>
                        </a:rPr>
                        <a:t>С, </a:t>
                      </a:r>
                      <a:r>
                        <a:rPr lang="sk-SK" sz="1500" dirty="0">
                          <a:effectLst/>
                        </a:rPr>
                        <a:t>mg</a:t>
                      </a: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18,4      (+2,2%)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19,5     (+8,3%)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Picture 2" descr="Картинки по запросу &quot;кабачок грибовский&quot;">
            <a:extLst>
              <a:ext uri="{FF2B5EF4-FFF2-40B4-BE49-F238E27FC236}">
                <a16:creationId xmlns:a16="http://schemas.microsoft.com/office/drawing/2014/main" id="{D114E39E-B18D-4B02-93A1-351BEF59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21" y="312738"/>
            <a:ext cx="3105313" cy="23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кабачок грибовский&quot;">
            <a:extLst>
              <a:ext uri="{FF2B5EF4-FFF2-40B4-BE49-F238E27FC236}">
                <a16:creationId xmlns:a16="http://schemas.microsoft.com/office/drawing/2014/main" id="{89FFB9E1-8528-405E-9A1E-11245BDF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77" y="312737"/>
            <a:ext cx="3493477" cy="23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93142F8-D183-4F4A-8EAB-CBDCC4D9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86154"/>
            <a:ext cx="4803287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Mrkva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odroda</a:t>
            </a:r>
            <a:r>
              <a:rPr lang="ru-RU" sz="2400" b="1" i="1" dirty="0">
                <a:solidFill>
                  <a:schemeClr val="tx1"/>
                </a:solidFill>
              </a:rPr>
              <a:t> Нантская),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2009,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DF6162-2E07-4D36-9593-B8755C6D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752C45FD-BA7C-4B5E-AADE-0F57D05CE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C48C7208-2C90-40D7-A3AF-F836F40210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Картинки по запросу &quot;гаяна F1&quot;">
            <a:extLst>
              <a:ext uri="{FF2B5EF4-FFF2-40B4-BE49-F238E27FC236}">
                <a16:creationId xmlns:a16="http://schemas.microsoft.com/office/drawing/2014/main" id="{1FCD1EDA-772F-4BBC-B666-10CF1A0A7C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&quot;гаяна F1&quot;">
            <a:extLst>
              <a:ext uri="{FF2B5EF4-FFF2-40B4-BE49-F238E27FC236}">
                <a16:creationId xmlns:a16="http://schemas.microsoft.com/office/drawing/2014/main" id="{C0D3C60A-9469-454D-A59F-5FA725B6C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Объект 11">
            <a:extLst>
              <a:ext uri="{FF2B5EF4-FFF2-40B4-BE49-F238E27FC236}">
                <a16:creationId xmlns:a16="http://schemas.microsoft.com/office/drawing/2014/main" id="{7A23B1D3-ABB4-4BE8-BD33-1B4B2565A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909596"/>
              </p:ext>
            </p:extLst>
          </p:nvPr>
        </p:nvGraphicFramePr>
        <p:xfrm>
          <a:off x="765175" y="2827535"/>
          <a:ext cx="3701317" cy="1095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59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bez ošetrenia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>
                          <a:effectLst/>
                        </a:rPr>
                        <a:t>Kontrol </a:t>
                      </a:r>
                      <a:r>
                        <a:rPr lang="ru-RU" sz="2000" dirty="0">
                          <a:effectLst/>
                        </a:rPr>
                        <a:t>+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ru-RU" sz="2000" dirty="0">
                          <a:effectLst/>
                        </a:rPr>
                        <a:t> + </a:t>
                      </a:r>
                      <a:r>
                        <a:rPr lang="sk-SK" sz="2000" dirty="0">
                          <a:effectLst/>
                        </a:rPr>
                        <a:t>mikroelementy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id="{AF8FE67E-9EC4-410D-B514-FF9E14334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76839"/>
              </p:ext>
            </p:extLst>
          </p:nvPr>
        </p:nvGraphicFramePr>
        <p:xfrm>
          <a:off x="4976449" y="2812955"/>
          <a:ext cx="6582505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1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1. 2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postrek po úplnom vzchádzaní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2. 2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L/ha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 -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v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období prvého zberu úrody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2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L/ha</a:t>
                      </a: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sk-SK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mesiac pred zberom úrody</a:t>
                      </a:r>
                      <a:endParaRPr lang="ru-RU" sz="20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Spotreba aplikačného roztoku 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" descr="Картинки по запросу &quot;морковь нантская&quot;">
            <a:extLst>
              <a:ext uri="{FF2B5EF4-FFF2-40B4-BE49-F238E27FC236}">
                <a16:creationId xmlns:a16="http://schemas.microsoft.com/office/drawing/2014/main" id="{488A22EA-6ED4-4C6F-A7D9-A186023E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52" y="312738"/>
            <a:ext cx="2978117" cy="22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Картинки по запросу &quot;морковь нантская&quot;">
            <a:extLst>
              <a:ext uri="{FF2B5EF4-FFF2-40B4-BE49-F238E27FC236}">
                <a16:creationId xmlns:a16="http://schemas.microsoft.com/office/drawing/2014/main" id="{D5B6B1DC-C6A8-4338-A3B7-B4558D7FE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312737"/>
            <a:ext cx="3221566" cy="22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82615E07-1D5D-4DEA-960A-55B8C9B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34852"/>
              </p:ext>
            </p:extLst>
          </p:nvPr>
        </p:nvGraphicFramePr>
        <p:xfrm>
          <a:off x="765175" y="4175672"/>
          <a:ext cx="10793779" cy="212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6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(% </a:t>
                      </a:r>
                      <a:r>
                        <a:rPr lang="sk-SK" sz="1500" dirty="0">
                          <a:effectLst/>
                        </a:rPr>
                        <a:t>zvýšenia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r>
                        <a:rPr lang="ru-RU" sz="15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Mikroelementy</a:t>
                      </a:r>
                      <a:endParaRPr lang="ru-RU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(% </a:t>
                      </a:r>
                      <a:r>
                        <a:rPr lang="sk-SK" sz="1500" dirty="0">
                          <a:effectLst/>
                        </a:rPr>
                        <a:t>zvýšenie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57,1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69,4     (+21,5%)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 71,4   (+25%)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dusičnany mg/kg sušiny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232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199      (˂</a:t>
                      </a:r>
                      <a:r>
                        <a:rPr lang="sk-SK" sz="1500" dirty="0">
                          <a:effectLst/>
                        </a:rPr>
                        <a:t>14,22</a:t>
                      </a:r>
                      <a:r>
                        <a:rPr lang="ru-RU" sz="1500" dirty="0">
                          <a:effectLst/>
                        </a:rPr>
                        <a:t>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          </a:t>
                      </a:r>
                      <a:r>
                        <a:rPr lang="ru-RU" sz="1500" dirty="0">
                          <a:effectLst/>
                        </a:rPr>
                        <a:t>101    (˂</a:t>
                      </a:r>
                      <a:r>
                        <a:rPr lang="sk-SK" sz="1500" dirty="0">
                          <a:effectLst/>
                        </a:rPr>
                        <a:t>56,46</a:t>
                      </a:r>
                      <a:r>
                        <a:rPr lang="ru-RU" sz="1500" dirty="0">
                          <a:effectLst/>
                        </a:rPr>
                        <a:t>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obsah cukrov</a:t>
                      </a:r>
                      <a:r>
                        <a:rPr lang="ru-RU" sz="1500" dirty="0">
                          <a:effectLst/>
                        </a:rPr>
                        <a:t>,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6,9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7,0        (+1,4%)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   </a:t>
                      </a:r>
                      <a:r>
                        <a:rPr lang="ru-RU" sz="1500" dirty="0">
                          <a:effectLst/>
                        </a:rPr>
                        <a:t>7,3    (+5,8%)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karotén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>
                          <a:effectLst/>
                        </a:rPr>
                        <a:t>mg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17,4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17,5      (+0,57%)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>
                          <a:effectLst/>
                        </a:rPr>
                        <a:t>   </a:t>
                      </a:r>
                      <a:r>
                        <a:rPr lang="ru-RU" sz="1500">
                          <a:effectLst/>
                        </a:rPr>
                        <a:t>17,7   </a:t>
                      </a:r>
                      <a:r>
                        <a:rPr lang="ru-RU" sz="1500" dirty="0">
                          <a:effectLst/>
                        </a:rPr>
                        <a:t>(+1,7%)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CDD6A93-4898-412E-AC2B-5F6F2042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586154"/>
            <a:ext cx="3642702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Repa červená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odroda </a:t>
            </a:r>
            <a:r>
              <a:rPr lang="sk-SK" sz="2400" b="1" i="1" dirty="0" err="1">
                <a:solidFill>
                  <a:schemeClr val="tx1"/>
                </a:solidFill>
              </a:rPr>
              <a:t>Bordo</a:t>
            </a:r>
            <a:r>
              <a:rPr lang="ru-RU" sz="2400" b="1" i="1" dirty="0">
                <a:solidFill>
                  <a:schemeClr val="tx1"/>
                </a:solidFill>
              </a:rPr>
              <a:t>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2009,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16CEB9B-2E6C-49D7-A2CF-CC24DB22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2C05240C-CF43-4687-A467-D69899B8F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C3FA60E7-8F55-4F06-B8DA-7B7953A71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2" descr="Картинки по запросу &quot;гаяна F1&quot;">
            <a:extLst>
              <a:ext uri="{FF2B5EF4-FFF2-40B4-BE49-F238E27FC236}">
                <a16:creationId xmlns:a16="http://schemas.microsoft.com/office/drawing/2014/main" id="{83C6C683-A905-4108-9769-723572756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Картинки по запросу &quot;гаяна F1&quot;">
            <a:extLst>
              <a:ext uri="{FF2B5EF4-FFF2-40B4-BE49-F238E27FC236}">
                <a16:creationId xmlns:a16="http://schemas.microsoft.com/office/drawing/2014/main" id="{B54A47D7-FAA9-42CA-8DBE-7C1BD4D833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Объект 11">
            <a:extLst>
              <a:ext uri="{FF2B5EF4-FFF2-40B4-BE49-F238E27FC236}">
                <a16:creationId xmlns:a16="http://schemas.microsoft.com/office/drawing/2014/main" id="{20D867C1-8769-49EC-B5A1-37429CC57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33181"/>
              </p:ext>
            </p:extLst>
          </p:nvPr>
        </p:nvGraphicFramePr>
        <p:xfrm>
          <a:off x="460375" y="2725204"/>
          <a:ext cx="3701317" cy="1095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59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bez ošetrenia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>
                          <a:effectLst/>
                        </a:rPr>
                        <a:t>Kontrol </a:t>
                      </a:r>
                      <a:r>
                        <a:rPr lang="ru-RU" sz="2000" dirty="0">
                          <a:effectLst/>
                        </a:rPr>
                        <a:t>+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sk-SK" sz="2000" dirty="0">
                          <a:effectLst/>
                        </a:rPr>
                        <a:t> + mikroelementy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12">
            <a:extLst>
              <a:ext uri="{FF2B5EF4-FFF2-40B4-BE49-F238E27FC236}">
                <a16:creationId xmlns:a16="http://schemas.microsoft.com/office/drawing/2014/main" id="{51EE3197-FD84-4292-AFAC-3838EE982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05074"/>
              </p:ext>
            </p:extLst>
          </p:nvPr>
        </p:nvGraphicFramePr>
        <p:xfrm>
          <a:off x="4976448" y="2812955"/>
          <a:ext cx="6733197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1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1. 2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postrek vo fáze 3 </a:t>
                      </a:r>
                      <a:r>
                        <a:rPr lang="sk-SK" sz="2000" baseline="0" dirty="0" err="1">
                          <a:effectLst/>
                          <a:latin typeface="+mn-lt"/>
                        </a:rPr>
                        <a:t>pravych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 listov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2. 2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 L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 -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počas dozrievania prvej úrody 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3. 2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– </a:t>
                      </a:r>
                      <a:r>
                        <a:rPr lang="sk-SK" sz="2000" baseline="0" dirty="0">
                          <a:effectLst/>
                          <a:latin typeface="+mn-lt"/>
                        </a:rPr>
                        <a:t>mesiac pred zberom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Spotreba aplikačného roztoku 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</a:t>
                      </a:r>
                      <a:r>
                        <a:rPr lang="ru-RU" sz="20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8">
            <a:extLst>
              <a:ext uri="{FF2B5EF4-FFF2-40B4-BE49-F238E27FC236}">
                <a16:creationId xmlns:a16="http://schemas.microsoft.com/office/drawing/2014/main" id="{BC7CB730-88EC-44F8-8C47-FE083535F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0456"/>
              </p:ext>
            </p:extLst>
          </p:nvPr>
        </p:nvGraphicFramePr>
        <p:xfrm>
          <a:off x="460375" y="4208584"/>
          <a:ext cx="11249271" cy="218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1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Фон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Гидрогумат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(% прибавки к фону)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Гидрогумат+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Микроэлементы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(% прибавки к фону)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 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52,9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65,8    (+24,4%)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66,4     (+25,5%)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dusičnany mg/kg sušiny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1375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1248   (˂10,2%)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1157    (˂16,2%)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obsah </a:t>
                      </a:r>
                      <a:r>
                        <a:rPr lang="sk-SK" sz="1500" dirty="0" err="1">
                          <a:effectLst/>
                        </a:rPr>
                        <a:t>sukrov</a:t>
                      </a:r>
                      <a:r>
                        <a:rPr lang="ru-RU" sz="1500" dirty="0">
                          <a:effectLst/>
                        </a:rPr>
                        <a:t>,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10,3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10,6    (+2,9%)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10,9     (+2,9%)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Picture 2" descr="Картинки по запросу &quot;свекла бордо&quot;">
            <a:extLst>
              <a:ext uri="{FF2B5EF4-FFF2-40B4-BE49-F238E27FC236}">
                <a16:creationId xmlns:a16="http://schemas.microsoft.com/office/drawing/2014/main" id="{12FF28F0-44E9-4DA4-966C-EFE809C7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13" y="434608"/>
            <a:ext cx="2106979" cy="21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4" descr="Картинки по запросу &quot;свекла бордо&quot;">
            <a:extLst>
              <a:ext uri="{FF2B5EF4-FFF2-40B4-BE49-F238E27FC236}">
                <a16:creationId xmlns:a16="http://schemas.microsoft.com/office/drawing/2014/main" id="{6C06D507-7C55-4518-816F-AC47058A1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7" descr="Картинки по запросу &quot;свекла бордо&quot;">
            <a:extLst>
              <a:ext uri="{FF2B5EF4-FFF2-40B4-BE49-F238E27FC236}">
                <a16:creationId xmlns:a16="http://schemas.microsoft.com/office/drawing/2014/main" id="{2FDBF76C-8FD2-469E-8E4B-5F73E27A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76" y="431867"/>
            <a:ext cx="2083533" cy="20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Картинки по запросу &quot;свекла бордо&quot;">
            <a:extLst>
              <a:ext uri="{FF2B5EF4-FFF2-40B4-BE49-F238E27FC236}">
                <a16:creationId xmlns:a16="http://schemas.microsoft.com/office/drawing/2014/main" id="{717D9E51-4C0C-4045-8495-E60B94F1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28" y="434609"/>
            <a:ext cx="3123139" cy="20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0CB2B6-C4CD-4C81-A531-F29258D2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586154"/>
            <a:ext cx="3642702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Jablká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odroda </a:t>
            </a:r>
            <a:r>
              <a:rPr lang="sk-SK" sz="2400" b="1" i="1" dirty="0" err="1">
                <a:solidFill>
                  <a:schemeClr val="tx1"/>
                </a:solidFill>
              </a:rPr>
              <a:t>Alatau</a:t>
            </a:r>
            <a:r>
              <a:rPr lang="ru-RU" sz="2400" b="1" i="1" dirty="0">
                <a:solidFill>
                  <a:schemeClr val="tx1"/>
                </a:solidFill>
              </a:rPr>
              <a:t>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2007,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3FE60A-68EF-4D4C-840E-F2F72319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51C42BEE-52B5-4E0F-B288-03FD2771DC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5B0B6D83-6F6D-4997-9DBF-86239DF518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Картинки по запросу &quot;гаяна F1&quot;">
            <a:extLst>
              <a:ext uri="{FF2B5EF4-FFF2-40B4-BE49-F238E27FC236}">
                <a16:creationId xmlns:a16="http://schemas.microsoft.com/office/drawing/2014/main" id="{24E73283-3F93-41C7-B101-E424EE3CF1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&quot;гаяна F1&quot;">
            <a:extLst>
              <a:ext uri="{FF2B5EF4-FFF2-40B4-BE49-F238E27FC236}">
                <a16:creationId xmlns:a16="http://schemas.microsoft.com/office/drawing/2014/main" id="{BDC9E23E-C73A-408D-BC67-745DAC63D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Объект 11">
            <a:extLst>
              <a:ext uri="{FF2B5EF4-FFF2-40B4-BE49-F238E27FC236}">
                <a16:creationId xmlns:a16="http://schemas.microsoft.com/office/drawing/2014/main" id="{2BA4B19A-77EB-484B-A915-445D772AD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221120"/>
              </p:ext>
            </p:extLst>
          </p:nvPr>
        </p:nvGraphicFramePr>
        <p:xfrm>
          <a:off x="612775" y="2860843"/>
          <a:ext cx="3548917" cy="74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8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bez ošetrenia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ru-RU" sz="2000" dirty="0">
                          <a:effectLst/>
                        </a:rPr>
                        <a:t> 0,05%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AutoShape 4" descr="Картинки по запросу &quot;свекла бордо&quot;">
            <a:extLst>
              <a:ext uri="{FF2B5EF4-FFF2-40B4-BE49-F238E27FC236}">
                <a16:creationId xmlns:a16="http://schemas.microsoft.com/office/drawing/2014/main" id="{2668FC0B-42D8-4F29-92A7-63DDFA70F3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D1F4C9C4-D1D4-4321-83BE-149CD08A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71984"/>
              </p:ext>
            </p:extLst>
          </p:nvPr>
        </p:nvGraphicFramePr>
        <p:xfrm>
          <a:off x="4844317" y="2884413"/>
          <a:ext cx="6773249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3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318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sk-SK" sz="2000" dirty="0">
                          <a:effectLst/>
                        </a:rPr>
                        <a:t>Postrek počas kvitnutia </a:t>
                      </a:r>
                      <a:endParaRPr lang="ru-RU" sz="2000" baseline="0" dirty="0">
                        <a:effectLst/>
                      </a:endParaRP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sk-SK" sz="2000" baseline="0" dirty="0">
                          <a:effectLst/>
                        </a:rPr>
                        <a:t>Postrek 14 dní po prvom ošetrení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Spotreba aplikačného roztoku </a:t>
                      </a:r>
                      <a:r>
                        <a:rPr lang="ru-RU" sz="2000" dirty="0">
                          <a:effectLst/>
                        </a:rPr>
                        <a:t>300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sk-SK" sz="2000" baseline="0" dirty="0">
                          <a:effectLst/>
                        </a:rPr>
                        <a:t>L</a:t>
                      </a:r>
                      <a:r>
                        <a:rPr lang="ru-RU" sz="2000" baseline="0" dirty="0">
                          <a:effectLst/>
                        </a:rPr>
                        <a:t> /</a:t>
                      </a:r>
                      <a:r>
                        <a:rPr lang="sk-SK" sz="2000" baseline="0" dirty="0">
                          <a:effectLst/>
                        </a:rPr>
                        <a:t>ha</a:t>
                      </a:r>
                      <a:r>
                        <a:rPr lang="ru-RU" sz="2000" baseline="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6">
            <a:extLst>
              <a:ext uri="{FF2B5EF4-FFF2-40B4-BE49-F238E27FC236}">
                <a16:creationId xmlns:a16="http://schemas.microsoft.com/office/drawing/2014/main" id="{70B064C3-DCE3-4C7C-B08F-8E2EC7B8C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84306"/>
              </p:ext>
            </p:extLst>
          </p:nvPr>
        </p:nvGraphicFramePr>
        <p:xfrm>
          <a:off x="612775" y="4036559"/>
          <a:ext cx="10966451" cy="1975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313">
                  <a:extLst>
                    <a:ext uri="{9D8B030D-6E8A-4147-A177-3AD203B41FA5}">
                      <a16:colId xmlns:a16="http://schemas.microsoft.com/office/drawing/2014/main" val="3386498271"/>
                    </a:ext>
                  </a:extLst>
                </a:gridCol>
                <a:gridCol w="255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 err="1">
                          <a:effectLst/>
                        </a:rPr>
                        <a:t>zvyšenie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>
                          <a:effectLst/>
                        </a:rPr>
                        <a:t>kg/strom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24,8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30,2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21,8%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 najvyššej akosti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69,5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78,0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12,2%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hmotnosť plodu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>
                          <a:effectLst/>
                        </a:rPr>
                        <a:t>priemerná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 err="1">
                          <a:effectLst/>
                        </a:rPr>
                        <a:t>gr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117,5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127,0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 spolu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55,0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67,2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22,2%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2" descr="Картинки по запросу &quot;заря алатау&quot;">
            <a:extLst>
              <a:ext uri="{FF2B5EF4-FFF2-40B4-BE49-F238E27FC236}">
                <a16:creationId xmlns:a16="http://schemas.microsoft.com/office/drawing/2014/main" id="{45A8F41A-9B17-4E7F-8AC0-99FAFC76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70" y="465136"/>
            <a:ext cx="2831868" cy="22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заря алатау&quot;">
            <a:extLst>
              <a:ext uri="{FF2B5EF4-FFF2-40B4-BE49-F238E27FC236}">
                <a16:creationId xmlns:a16="http://schemas.microsoft.com/office/drawing/2014/main" id="{2D78565B-1A64-4181-8BCC-E6F939AC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95" y="465135"/>
            <a:ext cx="2950130" cy="22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BED7C4-87C4-4C1A-81AF-D1B910E4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586154"/>
            <a:ext cx="3642702" cy="1137138"/>
          </a:xfrm>
        </p:spPr>
        <p:txBody>
          <a:bodyPr>
            <a:normAutofit fontScale="90000"/>
          </a:bodyPr>
          <a:lstStyle/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Trávniky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zmes tráv</a:t>
            </a:r>
            <a:r>
              <a:rPr lang="ru-RU" sz="2400" b="1" i="1" dirty="0">
                <a:solidFill>
                  <a:schemeClr val="tx1"/>
                </a:solidFill>
              </a:rPr>
              <a:t>),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2013,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C733511-07A2-4C5C-8EA7-CADB77B5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C0FB1CCD-8921-4C1F-87C3-E23550E88D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&quot;яровая пшеница&quot;">
            <a:extLst>
              <a:ext uri="{FF2B5EF4-FFF2-40B4-BE49-F238E27FC236}">
                <a16:creationId xmlns:a16="http://schemas.microsoft.com/office/drawing/2014/main" id="{118E28F3-52F6-428A-8F9B-64631CF71D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Картинки по запросу &quot;гаяна F1&quot;">
            <a:extLst>
              <a:ext uri="{FF2B5EF4-FFF2-40B4-BE49-F238E27FC236}">
                <a16:creationId xmlns:a16="http://schemas.microsoft.com/office/drawing/2014/main" id="{BCEBC788-160B-489A-A537-027461765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&quot;гаяна F1&quot;">
            <a:extLst>
              <a:ext uri="{FF2B5EF4-FFF2-40B4-BE49-F238E27FC236}">
                <a16:creationId xmlns:a16="http://schemas.microsoft.com/office/drawing/2014/main" id="{5FF94B66-9784-4183-A63F-23D158FFA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Объект 11">
            <a:extLst>
              <a:ext uri="{FF2B5EF4-FFF2-40B4-BE49-F238E27FC236}">
                <a16:creationId xmlns:a16="http://schemas.microsoft.com/office/drawing/2014/main" id="{463A3C10-3147-447D-AF48-88C125F7B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943984"/>
              </p:ext>
            </p:extLst>
          </p:nvPr>
        </p:nvGraphicFramePr>
        <p:xfrm>
          <a:off x="765175" y="2884414"/>
          <a:ext cx="3396517" cy="83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61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bez ošetrenia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endParaRPr lang="ru-RU" sz="20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AutoShape 4" descr="Картинки по запросу &quot;свекла бордо&quot;">
            <a:extLst>
              <a:ext uri="{FF2B5EF4-FFF2-40B4-BE49-F238E27FC236}">
                <a16:creationId xmlns:a16="http://schemas.microsoft.com/office/drawing/2014/main" id="{FD73755D-5F6D-4338-BFF8-9EA9948E57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4D22A76D-C2D9-4F88-8CF3-187892A50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18847"/>
              </p:ext>
            </p:extLst>
          </p:nvPr>
        </p:nvGraphicFramePr>
        <p:xfrm>
          <a:off x="4539517" y="2884413"/>
          <a:ext cx="6957067" cy="773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31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</a:t>
                      </a:r>
                      <a:r>
                        <a:rPr lang="sk-SK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 /</a:t>
                      </a:r>
                      <a:r>
                        <a:rPr lang="sk-SK" sz="2000" dirty="0">
                          <a:effectLst/>
                        </a:rPr>
                        <a:t>ha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postrek na začiatku rastu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sk-SK" sz="2000" dirty="0">
                          <a:effectLst/>
                        </a:rPr>
                        <a:t>následne po každom kosení</a:t>
                      </a:r>
                      <a:r>
                        <a:rPr lang="ru-RU" sz="2000" dirty="0">
                          <a:effectLst/>
                        </a:rPr>
                        <a:t>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Spotreba aplikačného roztoku</a:t>
                      </a:r>
                      <a:r>
                        <a:rPr lang="ru-RU" sz="2000" dirty="0">
                          <a:effectLst/>
                        </a:rPr>
                        <a:t> 300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sk-SK" sz="2000" baseline="0" dirty="0">
                          <a:effectLst/>
                        </a:rPr>
                        <a:t>L</a:t>
                      </a:r>
                      <a:r>
                        <a:rPr lang="ru-RU" sz="2000" baseline="0" dirty="0">
                          <a:effectLst/>
                        </a:rPr>
                        <a:t> /</a:t>
                      </a:r>
                      <a:r>
                        <a:rPr lang="sk-SK" sz="2000" baseline="0" dirty="0">
                          <a:effectLst/>
                        </a:rPr>
                        <a:t>ha</a:t>
                      </a:r>
                      <a:r>
                        <a:rPr lang="ru-RU" sz="2000" baseline="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4">
            <a:extLst>
              <a:ext uri="{FF2B5EF4-FFF2-40B4-BE49-F238E27FC236}">
                <a16:creationId xmlns:a16="http://schemas.microsoft.com/office/drawing/2014/main" id="{F5D62DB0-A479-466F-A4FF-60E154983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15758"/>
              </p:ext>
            </p:extLst>
          </p:nvPr>
        </p:nvGraphicFramePr>
        <p:xfrm>
          <a:off x="765176" y="4347714"/>
          <a:ext cx="10731408" cy="1426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545">
                  <a:extLst>
                    <a:ext uri="{9D8B030D-6E8A-4147-A177-3AD203B41FA5}">
                      <a16:colId xmlns:a16="http://schemas.microsoft.com/office/drawing/2014/main" val="369034373"/>
                    </a:ext>
                  </a:extLst>
                </a:gridCol>
                <a:gridCol w="250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>
                          <a:effectLst/>
                        </a:rPr>
                        <a:t>zvýšenie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výnos 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sk-SK" sz="1500" dirty="0">
                          <a:effectLst/>
                        </a:rPr>
                        <a:t>biomasy </a:t>
                      </a:r>
                      <a:r>
                        <a:rPr lang="en-US" sz="1500" dirty="0">
                          <a:effectLst/>
                        </a:rPr>
                        <a:t>gr</a:t>
                      </a:r>
                      <a:r>
                        <a:rPr lang="ru-RU" sz="1500" dirty="0">
                          <a:effectLst/>
                        </a:rPr>
                        <a:t>/</a:t>
                      </a:r>
                      <a:r>
                        <a:rPr lang="en-US" sz="1500" dirty="0">
                          <a:effectLst/>
                        </a:rPr>
                        <a:t>m</a:t>
                      </a:r>
                      <a:r>
                        <a:rPr lang="ru-RU" sz="1500" dirty="0">
                          <a:effectLst/>
                        </a:rPr>
                        <a:t>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512,0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834,0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63%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váha biomasy s koreňom </a:t>
                      </a:r>
                      <a:r>
                        <a:rPr lang="ru-RU" sz="1500" dirty="0">
                          <a:effectLst/>
                        </a:rPr>
                        <a:t>, </a:t>
                      </a:r>
                      <a:r>
                        <a:rPr lang="en-US" sz="1500" dirty="0">
                          <a:effectLst/>
                        </a:rPr>
                        <a:t>gr</a:t>
                      </a:r>
                      <a:r>
                        <a:rPr lang="ru-RU" sz="1500" dirty="0">
                          <a:effectLst/>
                        </a:rPr>
                        <a:t>/</a:t>
                      </a:r>
                      <a:r>
                        <a:rPr lang="en-US" sz="1500" dirty="0">
                          <a:effectLst/>
                        </a:rPr>
                        <a:t>dm</a:t>
                      </a:r>
                      <a:r>
                        <a:rPr lang="ru-RU" sz="1500" dirty="0">
                          <a:effectLst/>
                        </a:rPr>
                        <a:t>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612,0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897,0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46,6%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3" descr="Картинки по запросу &quot;смесь злаков газон&quot;">
            <a:extLst>
              <a:ext uri="{FF2B5EF4-FFF2-40B4-BE49-F238E27FC236}">
                <a16:creationId xmlns:a16="http://schemas.microsoft.com/office/drawing/2014/main" id="{4291BB0D-DC5E-4D46-9CF4-109E902E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88" y="532146"/>
            <a:ext cx="2845534" cy="20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Картинки по запросу &quot;смесь злаков газон&quot;">
            <a:extLst>
              <a:ext uri="{FF2B5EF4-FFF2-40B4-BE49-F238E27FC236}">
                <a16:creationId xmlns:a16="http://schemas.microsoft.com/office/drawing/2014/main" id="{C9208D72-78EC-47BF-A7B4-AB3E1FFE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32" y="532146"/>
            <a:ext cx="2756188" cy="206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82C407-677B-4764-AD17-333BE7D3D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98486"/>
            <a:ext cx="9872871" cy="4924148"/>
          </a:xfrm>
        </p:spPr>
        <p:txBody>
          <a:bodyPr/>
          <a:lstStyle/>
          <a:p>
            <a:pPr marL="45720" indent="0" algn="ctr">
              <a:buNone/>
            </a:pPr>
            <a:endParaRPr lang="sk-SK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sk-SK" sz="2800" b="1" dirty="0">
                <a:solidFill>
                  <a:schemeClr val="tx1"/>
                </a:solidFill>
              </a:rPr>
              <a:t>Kontakt: </a:t>
            </a:r>
          </a:p>
          <a:p>
            <a:pPr marL="45720" indent="0" algn="ctr">
              <a:buNone/>
            </a:pPr>
            <a:r>
              <a:rPr lang="sk-SK" b="1" dirty="0" err="1">
                <a:solidFill>
                  <a:schemeClr val="tx1"/>
                </a:solidFill>
              </a:rPr>
              <a:t>Argus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gas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&amp; oil </a:t>
            </a:r>
            <a:r>
              <a:rPr lang="en-US" b="1" dirty="0" err="1">
                <a:solidFill>
                  <a:schemeClr val="tx1"/>
                </a:solidFill>
              </a:rPr>
              <a:t>s.r.o.</a:t>
            </a:r>
            <a:endParaRPr lang="en-US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Kupe</a:t>
            </a:r>
            <a:r>
              <a:rPr lang="sk-SK" b="1" dirty="0" err="1">
                <a:solidFill>
                  <a:schemeClr val="tx1"/>
                </a:solidFill>
              </a:rPr>
              <a:t>ľná</a:t>
            </a:r>
            <a:r>
              <a:rPr lang="sk-SK" b="1" dirty="0">
                <a:solidFill>
                  <a:schemeClr val="tx1"/>
                </a:solidFill>
              </a:rPr>
              <a:t> 447/7, </a:t>
            </a:r>
            <a:r>
              <a:rPr lang="en-US" b="1" dirty="0" err="1">
                <a:solidFill>
                  <a:schemeClr val="tx1"/>
                </a:solidFill>
              </a:rPr>
              <a:t>Bojnice</a:t>
            </a:r>
            <a:r>
              <a:rPr lang="en-US" b="1" dirty="0">
                <a:solidFill>
                  <a:schemeClr val="tx1"/>
                </a:solidFill>
              </a:rPr>
              <a:t> 972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01</a:t>
            </a:r>
          </a:p>
          <a:p>
            <a:pPr marL="45720" indent="0" algn="ctr">
              <a:buNone/>
            </a:pPr>
            <a:r>
              <a:rPr lang="sk-SK" b="1" dirty="0">
                <a:solidFill>
                  <a:schemeClr val="tx1"/>
                </a:solidFill>
              </a:rPr>
              <a:t>Výhradný distributér pre SR a ČR</a:t>
            </a:r>
          </a:p>
          <a:p>
            <a:pPr marL="45720" indent="0" algn="ctr">
              <a:buNone/>
            </a:pPr>
            <a:r>
              <a:rPr lang="sk-SK" b="1" dirty="0">
                <a:solidFill>
                  <a:schemeClr val="tx1"/>
                </a:solidFill>
              </a:rPr>
              <a:t>Mgr. Anna </a:t>
            </a:r>
            <a:r>
              <a:rPr lang="sk-SK" b="1" dirty="0" err="1">
                <a:solidFill>
                  <a:schemeClr val="tx1"/>
                </a:solidFill>
              </a:rPr>
              <a:t>Zubovská</a:t>
            </a:r>
            <a:endParaRPr lang="sk-SK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sk-SK" b="1" dirty="0">
                <a:solidFill>
                  <a:schemeClr val="tx1"/>
                </a:solidFill>
              </a:rPr>
              <a:t>belhnojiva@gmail.com</a:t>
            </a:r>
          </a:p>
          <a:p>
            <a:pPr marL="45720" indent="0" algn="ctr">
              <a:buNone/>
            </a:pPr>
            <a:r>
              <a:rPr lang="sk-SK" b="1" dirty="0">
                <a:solidFill>
                  <a:schemeClr val="tx1"/>
                </a:solidFill>
              </a:rPr>
              <a:t>+421 917 44 29 35</a:t>
            </a:r>
          </a:p>
          <a:p>
            <a:pPr marL="45720" indent="0" algn="ctr">
              <a:buNone/>
            </a:pP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C21C1988-C054-445E-8B51-068FE9C8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20427"/>
            <a:ext cx="6693061" cy="46755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Vývojár: Národná akadémia vied Bieloruska</a:t>
            </a:r>
          </a:p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Výrobca: BELNEFTESORB (Bielorusko)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  <a:hlinkClick r:id="rId2"/>
              </a:rPr>
              <a:t>www.belneftesorb.by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 descr="Obrázok, na ktorom je budova, vonkajšie, hodiny, tehla&#10;&#10;Automaticky generovaný popis">
            <a:extLst>
              <a:ext uri="{FF2B5EF4-FFF2-40B4-BE49-F238E27FC236}">
                <a16:creationId xmlns:a16="http://schemas.microsoft.com/office/drawing/2014/main" id="{2A8E1E27-ED14-41BC-9AA3-5BBFEA056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r="3249" b="1"/>
          <a:stretch/>
        </p:blipFill>
        <p:spPr bwMode="auto">
          <a:xfrm>
            <a:off x="8310622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D497A-D2AB-4773-AD50-48268CEB9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78" y="3429000"/>
            <a:ext cx="4228022" cy="25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C93CEF-06C6-48B4-80BA-73C728505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09700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k-SK" sz="6000" b="1" dirty="0">
                <a:solidFill>
                  <a:schemeClr val="tx1"/>
                </a:solidFill>
              </a:rPr>
              <a:t>Ďakujem za pozornosť!</a:t>
            </a:r>
          </a:p>
        </p:txBody>
      </p:sp>
      <p:pic>
        <p:nvPicPr>
          <p:cNvPr id="1026" name="Picture 2" descr="Výsledok vyhľadávania obrázkov pre dopyt obilie pole">
            <a:extLst>
              <a:ext uri="{FF2B5EF4-FFF2-40B4-BE49-F238E27FC236}">
                <a16:creationId xmlns:a16="http://schemas.microsoft.com/office/drawing/2014/main" id="{80D07B1C-2204-4898-AB7E-536F5ED6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59" y="3115267"/>
            <a:ext cx="3364589" cy="19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zelenina">
            <a:extLst>
              <a:ext uri="{FF2B5EF4-FFF2-40B4-BE49-F238E27FC236}">
                <a16:creationId xmlns:a16="http://schemas.microsoft.com/office/drawing/2014/main" id="{E29B0580-F4A7-406D-8CF1-16E9CB3B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3143862"/>
            <a:ext cx="3364589" cy="1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чернозем">
            <a:extLst>
              <a:ext uri="{FF2B5EF4-FFF2-40B4-BE49-F238E27FC236}">
                <a16:creationId xmlns:a16="http://schemas.microsoft.com/office/drawing/2014/main" id="{2245C6CE-C324-4BFE-975C-F5BC717B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5" y="3143862"/>
            <a:ext cx="3364589" cy="1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846166-D558-4309-93BA-EA98AC7B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3390"/>
            <a:ext cx="9872871" cy="43826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Bielorusko je krajina s najväčšou zásobou rašeliny na svete v prepočte na obyvateľa z dôvodu veľkého množstva jazier, riek, močiarov.</a:t>
            </a:r>
            <a:endParaRPr lang="ru-RU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Spoločnosť </a:t>
            </a:r>
            <a:r>
              <a:rPr lang="sk-SK" sz="2400" b="1" dirty="0" err="1">
                <a:solidFill>
                  <a:schemeClr val="tx1"/>
                </a:solidFill>
              </a:rPr>
              <a:t>Belneftesorb</a:t>
            </a:r>
            <a:r>
              <a:rPr lang="sk-SK" sz="2400" b="1" dirty="0">
                <a:solidFill>
                  <a:schemeClr val="tx1"/>
                </a:solidFill>
              </a:rPr>
              <a:t> sa nachádza na území jedného z najznámejších </a:t>
            </a:r>
            <a:r>
              <a:rPr lang="sk-SK" sz="2400" b="1" dirty="0" err="1">
                <a:solidFill>
                  <a:schemeClr val="tx1"/>
                </a:solidFill>
              </a:rPr>
              <a:t>rašelinovobriketných</a:t>
            </a:r>
            <a:r>
              <a:rPr lang="sk-SK" sz="2400" b="1" dirty="0">
                <a:solidFill>
                  <a:schemeClr val="tx1"/>
                </a:solidFill>
              </a:rPr>
              <a:t> závodov </a:t>
            </a:r>
            <a:r>
              <a:rPr lang="sk-SK" sz="2400" b="1" dirty="0" err="1">
                <a:solidFill>
                  <a:schemeClr val="tx1"/>
                </a:solidFill>
              </a:rPr>
              <a:t>Žitkoviči</a:t>
            </a:r>
            <a:r>
              <a:rPr lang="sk-SK" sz="2400" b="1" dirty="0">
                <a:solidFill>
                  <a:schemeClr val="tx1"/>
                </a:solidFill>
              </a:rPr>
              <a:t> a má možnosť pre svoje výrobky používať najkvalitnejšiu nížinnú rašelinu. Preto výrobky spoločnosti sú známe ako koncentráty s vysokým obsahom organických látok a prírodných stopových prvkov.</a:t>
            </a:r>
          </a:p>
        </p:txBody>
      </p:sp>
    </p:spTree>
    <p:extLst>
      <p:ext uri="{BB962C8B-B14F-4D97-AF65-F5344CB8AC3E}">
        <p14:creationId xmlns:p14="http://schemas.microsoft.com/office/powerpoint/2010/main" val="25577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FB65D8-A8F8-4585-A6E9-AF4AD53C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87767"/>
            <a:ext cx="9872871" cy="520823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800" b="1" dirty="0">
                <a:solidFill>
                  <a:schemeClr val="tx1"/>
                </a:solidFill>
              </a:rPr>
              <a:t>Zloženie:</a:t>
            </a:r>
          </a:p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Organické latky do 100 </a:t>
            </a:r>
            <a:r>
              <a:rPr lang="sk-SK" sz="2400" b="1" dirty="0" err="1">
                <a:solidFill>
                  <a:schemeClr val="tx1"/>
                </a:solidFill>
              </a:rPr>
              <a:t>gr</a:t>
            </a:r>
            <a:r>
              <a:rPr lang="sk-SK" sz="2400" b="1" dirty="0">
                <a:solidFill>
                  <a:schemeClr val="tx1"/>
                </a:solidFill>
              </a:rPr>
              <a:t>/L:</a:t>
            </a:r>
          </a:p>
          <a:p>
            <a:r>
              <a:rPr lang="sk-SK" sz="2400" b="1" dirty="0" err="1">
                <a:solidFill>
                  <a:schemeClr val="tx1"/>
                </a:solidFill>
              </a:rPr>
              <a:t>humínová</a:t>
            </a:r>
            <a:r>
              <a:rPr lang="sk-SK" sz="2400" b="1" dirty="0">
                <a:solidFill>
                  <a:schemeClr val="tx1"/>
                </a:solidFill>
              </a:rPr>
              <a:t> kyselina 60%</a:t>
            </a:r>
          </a:p>
          <a:p>
            <a:r>
              <a:rPr lang="sk-SK" sz="2400" b="1" dirty="0" err="1">
                <a:solidFill>
                  <a:schemeClr val="tx1"/>
                </a:solidFill>
              </a:rPr>
              <a:t>fulvová</a:t>
            </a:r>
            <a:r>
              <a:rPr lang="sk-SK" sz="2400" b="1" dirty="0">
                <a:solidFill>
                  <a:schemeClr val="tx1"/>
                </a:solidFill>
              </a:rPr>
              <a:t> kyselina 8-10%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iné </a:t>
            </a:r>
            <a:r>
              <a:rPr lang="sk-SK" sz="2400" b="1" dirty="0" err="1">
                <a:solidFill>
                  <a:schemeClr val="tx1"/>
                </a:solidFill>
              </a:rPr>
              <a:t>humínové</a:t>
            </a:r>
            <a:r>
              <a:rPr lang="sk-SK" sz="2400" b="1" dirty="0">
                <a:solidFill>
                  <a:schemeClr val="tx1"/>
                </a:solidFill>
              </a:rPr>
              <a:t> latky 9-10%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aminokyseliny a </a:t>
            </a:r>
            <a:r>
              <a:rPr lang="sk-SK" sz="2400" b="1" dirty="0" err="1">
                <a:solidFill>
                  <a:schemeClr val="tx1"/>
                </a:solidFill>
              </a:rPr>
              <a:t>biogenné</a:t>
            </a:r>
            <a:r>
              <a:rPr lang="sk-SK" sz="2400" b="1" dirty="0">
                <a:solidFill>
                  <a:schemeClr val="tx1"/>
                </a:solidFill>
              </a:rPr>
              <a:t> amíny 2-3%</a:t>
            </a:r>
          </a:p>
          <a:p>
            <a:r>
              <a:rPr lang="sk-SK" sz="2400" b="1" dirty="0" err="1">
                <a:solidFill>
                  <a:schemeClr val="tx1"/>
                </a:solidFill>
              </a:rPr>
              <a:t>nizkomolekulové</a:t>
            </a:r>
            <a:r>
              <a:rPr lang="sk-SK" sz="2400" b="1" dirty="0">
                <a:solidFill>
                  <a:schemeClr val="tx1"/>
                </a:solidFill>
              </a:rPr>
              <a:t> organické kyseliny a</a:t>
            </a:r>
          </a:p>
          <a:p>
            <a:r>
              <a:rPr lang="sk-SK" sz="2400" b="1" dirty="0" err="1">
                <a:solidFill>
                  <a:schemeClr val="tx1"/>
                </a:solidFill>
              </a:rPr>
              <a:t>fenylkarboxylové</a:t>
            </a:r>
            <a:r>
              <a:rPr lang="sk-SK" sz="2400" b="1" dirty="0">
                <a:solidFill>
                  <a:schemeClr val="tx1"/>
                </a:solidFill>
              </a:rPr>
              <a:t> kyseliny do 2%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sk-SK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err="1">
                <a:solidFill>
                  <a:schemeClr val="tx1"/>
                </a:solidFill>
              </a:rPr>
              <a:t>ektiny</a:t>
            </a:r>
            <a:r>
              <a:rPr lang="sk-SK" sz="2400" b="1" dirty="0">
                <a:solidFill>
                  <a:schemeClr val="tx1"/>
                </a:solidFill>
              </a:rPr>
              <a:t>, </a:t>
            </a:r>
            <a:r>
              <a:rPr lang="sk-SK" sz="2400" b="1" dirty="0" err="1">
                <a:solidFill>
                  <a:schemeClr val="tx1"/>
                </a:solidFill>
              </a:rPr>
              <a:t>melanoidiny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+ </a:t>
            </a:r>
            <a:r>
              <a:rPr lang="sk-SK" sz="2400" b="1" dirty="0">
                <a:solidFill>
                  <a:schemeClr val="tx1"/>
                </a:solidFill>
              </a:rPr>
              <a:t>prírodné </a:t>
            </a:r>
            <a:r>
              <a:rPr lang="sk-SK" sz="2400" b="1" dirty="0" err="1">
                <a:solidFill>
                  <a:schemeClr val="tx1"/>
                </a:solidFill>
              </a:rPr>
              <a:t>mikro</a:t>
            </a:r>
            <a:r>
              <a:rPr lang="sk-SK" sz="2400" b="1" dirty="0">
                <a:solidFill>
                  <a:schemeClr val="tx1"/>
                </a:solidFill>
              </a:rPr>
              <a:t> a makroelementy</a:t>
            </a:r>
          </a:p>
        </p:txBody>
      </p:sp>
    </p:spTree>
    <p:extLst>
      <p:ext uri="{BB962C8B-B14F-4D97-AF65-F5344CB8AC3E}">
        <p14:creationId xmlns:p14="http://schemas.microsoft.com/office/powerpoint/2010/main" val="26911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6B3C46-7876-468C-9392-9FA413B6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85421"/>
            <a:ext cx="9872871" cy="51105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800" b="1" dirty="0">
                <a:solidFill>
                  <a:schemeClr val="tx1"/>
                </a:solidFill>
              </a:rPr>
              <a:t>Vlastnosti: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bezpečný pre ľudí, zvieratá, včely a mikroflóru pôdy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zvyšuje klíčenie osiva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sk-SK" sz="2400" b="1" dirty="0" err="1">
                <a:solidFill>
                  <a:schemeClr val="tx1"/>
                </a:solidFill>
              </a:rPr>
              <a:t>osilňuje</a:t>
            </a:r>
            <a:r>
              <a:rPr lang="sk-SK" sz="2400" b="1" dirty="0">
                <a:solidFill>
                  <a:schemeClr val="tx1"/>
                </a:solidFill>
              </a:rPr>
              <a:t> koreňový systém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zvyšuje imunitu rastlín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znižuje chorobnosť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zvyšuje úrodu o 12-18%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zvyšuje odolnosť rastlín voči nepriaznivým podmienkam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zlepšuje kvalitu konečnej produkcie (obsah cukru, škrobu, vitamínu C...)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znižuje hladinu dusičnanov v zelenine o 40-50%</a:t>
            </a:r>
          </a:p>
          <a:p>
            <a:pPr marL="45720" indent="0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A06BB0-44E6-4F94-B591-49EB2854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67691"/>
            <a:ext cx="9872871" cy="482830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800" b="1" dirty="0">
                <a:solidFill>
                  <a:schemeClr val="tx1"/>
                </a:solidFill>
              </a:rPr>
              <a:t>Výhody používania: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odporúča sa používať v cisternových zmesiach s inými prípravkami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možnosť znížiť objem vnášaných hnojív o 15-20%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zaručuje ekologický čistú produkciu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zlepšuje kvalitu pôdy vďaka aktivizácie pôdnej mikroflóry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zvýšená zimná odolnosť rastlín vďaka hromadeniu väčšieho množstva cukrov,  hlbšieho umiestnenia kultivačného uzla v ozimných plodinách</a:t>
            </a:r>
          </a:p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cenová dostupnosť</a:t>
            </a:r>
          </a:p>
          <a:p>
            <a:pPr marL="45720" indent="0">
              <a:buNone/>
            </a:pP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1FC6C5E8-88BD-46C8-8FC5-136599A95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086FA12-0EF9-44DB-BA4A-759DCD882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Priemerná spotreba prípravku: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Ošetrenie osiva 0,2-0,5L/t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Aplikácia na list 0,5-1L : 100L vody / ha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Aktivácia pôdy 3-4L/ha</a:t>
            </a:r>
          </a:p>
          <a:p>
            <a:pPr marL="45720" indent="0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r>
              <a:rPr lang="sk-SK" sz="2400" b="1" dirty="0">
                <a:solidFill>
                  <a:schemeClr val="tx1"/>
                </a:solidFill>
              </a:rPr>
              <a:t>Balenia: 1L, 5L, 20L, 1000L</a:t>
            </a:r>
          </a:p>
          <a:p>
            <a:pPr marL="45720" indent="0">
              <a:buNone/>
            </a:pPr>
            <a:endParaRPr lang="sk-SK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2" descr="H:\1_КАТЯ\ГИДРОГУМАТ\0_Договора\8_ДИЛЕРЫ\Лебанон (Ливан)\2019\Этикетка\IMG_20190517_100736 (1).jpg">
            <a:extLst>
              <a:ext uri="{FF2B5EF4-FFF2-40B4-BE49-F238E27FC236}">
                <a16:creationId xmlns:a16="http://schemas.microsoft.com/office/drawing/2014/main" id="{1EC46094-8391-4AEA-910E-DF8FC5F0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5610" y="1498524"/>
            <a:ext cx="3135414" cy="38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DEB795-0DC3-43B4-9E6E-6639001D2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3289"/>
            <a:ext cx="9872871" cy="4302711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V roku 2014 prípravok bol zaradený do medzinárodného programu </a:t>
            </a:r>
            <a:r>
              <a:rPr lang="ru-RU" sz="2400" b="1" dirty="0">
                <a:solidFill>
                  <a:schemeClr val="tx1"/>
                </a:solidFill>
              </a:rPr>
              <a:t>«</a:t>
            </a:r>
            <a:r>
              <a:rPr lang="sk-SK" sz="2400" b="1" dirty="0">
                <a:solidFill>
                  <a:schemeClr val="tx1"/>
                </a:solidFill>
              </a:rPr>
              <a:t>Tandem</a:t>
            </a:r>
            <a:r>
              <a:rPr lang="ru-RU" sz="2400" b="1" dirty="0">
                <a:solidFill>
                  <a:schemeClr val="tx1"/>
                </a:solidFill>
              </a:rPr>
              <a:t> 12/21»</a:t>
            </a:r>
            <a:r>
              <a:rPr lang="sk-SK" sz="2400" b="1" dirty="0">
                <a:solidFill>
                  <a:schemeClr val="tx1"/>
                </a:solidFill>
              </a:rPr>
              <a:t> v Nemecku, zameraného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na zvýšenie produktivity a obnovu úrodnosti pôdy. Od roku 2012 v programe sa zúčastnilo 170 polí a vyše 30 poľnohospodárskych podnikov z nemeckých regiónov. </a:t>
            </a:r>
            <a:r>
              <a:rPr lang="sk-SK" sz="2400" b="1" dirty="0">
                <a:solidFill>
                  <a:schemeClr val="tx1"/>
                </a:solidFill>
                <a:hlinkClick r:id="rId2"/>
              </a:rPr>
              <a:t>www.darostim.de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V roku 2019 v Nemecku bol prijatý zákon o povinnosti znižovania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noriem vnášaných dusíkatých hnojív. 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HYDROHUMAT v SR je zaregistrovaný ako hnojivo pre ekologické poľnohospodárstvo.</a:t>
            </a:r>
          </a:p>
          <a:p>
            <a:pPr marL="45720" indent="0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66DCD4-6259-4D68-96CA-D1518BD98429}"/>
              </a:ext>
            </a:extLst>
          </p:cNvPr>
          <p:cNvSpPr txBox="1">
            <a:spLocks/>
          </p:cNvSpPr>
          <p:nvPr/>
        </p:nvSpPr>
        <p:spPr>
          <a:xfrm>
            <a:off x="515815" y="609600"/>
            <a:ext cx="6119447" cy="1137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i="1" dirty="0" err="1">
                <a:solidFill>
                  <a:schemeClr val="tx1"/>
                </a:solidFill>
              </a:rPr>
              <a:t>Hydrohumat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sk-SK" sz="2400" b="1" i="1" dirty="0">
                <a:solidFill>
                  <a:schemeClr val="tx1"/>
                </a:solidFill>
              </a:rPr>
              <a:t>Obilniny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sk-SK" sz="2400" b="1" i="1" dirty="0">
                <a:solidFill>
                  <a:schemeClr val="tx1"/>
                </a:solidFill>
              </a:rPr>
              <a:t>ozimná pšenica odroda </a:t>
            </a:r>
            <a:r>
              <a:rPr lang="sk-SK" sz="2400" b="1" i="1" dirty="0" err="1">
                <a:solidFill>
                  <a:schemeClr val="tx1"/>
                </a:solidFill>
              </a:rPr>
              <a:t>Avgustina</a:t>
            </a:r>
            <a:r>
              <a:rPr lang="ru-RU" sz="2400" b="1" i="1" dirty="0">
                <a:solidFill>
                  <a:schemeClr val="tx1"/>
                </a:solidFill>
              </a:rPr>
              <a:t>),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2019, </a:t>
            </a:r>
            <a:r>
              <a:rPr lang="sk-SK" sz="2400" b="1" i="1" dirty="0">
                <a:solidFill>
                  <a:schemeClr val="tx1"/>
                </a:solidFill>
              </a:rPr>
              <a:t>Bielorusko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A591E5E3-DAA6-4758-BBA0-72DC56705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802076"/>
              </p:ext>
            </p:extLst>
          </p:nvPr>
        </p:nvGraphicFramePr>
        <p:xfrm>
          <a:off x="721336" y="2798204"/>
          <a:ext cx="3756879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0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1.N</a:t>
                      </a:r>
                      <a:r>
                        <a:rPr lang="ru-RU" sz="2000" baseline="-25000" dirty="0">
                          <a:effectLst/>
                        </a:rPr>
                        <a:t>60+30</a:t>
                      </a:r>
                      <a:r>
                        <a:rPr lang="ru-RU" sz="2000" dirty="0">
                          <a:effectLst/>
                        </a:rPr>
                        <a:t>P</a:t>
                      </a:r>
                      <a:r>
                        <a:rPr lang="ru-RU" sz="2000" baseline="-25000" dirty="0">
                          <a:effectLst/>
                        </a:rPr>
                        <a:t>30</a:t>
                      </a:r>
                      <a:r>
                        <a:rPr lang="ru-RU" sz="2000" dirty="0">
                          <a:effectLst/>
                        </a:rPr>
                        <a:t>K</a:t>
                      </a:r>
                      <a:r>
                        <a:rPr lang="ru-RU" sz="2000" baseline="-25000" dirty="0">
                          <a:effectLst/>
                        </a:rPr>
                        <a:t>60</a:t>
                      </a:r>
                      <a:r>
                        <a:rPr lang="ru-RU" sz="2000" dirty="0">
                          <a:effectLst/>
                        </a:rPr>
                        <a:t> – 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r>
                        <a:rPr lang="sk-SK" sz="2000" dirty="0">
                          <a:effectLst/>
                        </a:rPr>
                        <a:t>Kontrol</a:t>
                      </a:r>
                      <a:r>
                        <a:rPr lang="ru-RU" sz="2000" dirty="0">
                          <a:effectLst/>
                        </a:rPr>
                        <a:t> +</a:t>
                      </a:r>
                      <a:r>
                        <a:rPr lang="sk-SK" sz="2000" dirty="0">
                          <a:effectLst/>
                        </a:rPr>
                        <a:t> </a:t>
                      </a:r>
                      <a:r>
                        <a:rPr lang="sk-SK" sz="2000" dirty="0" err="1">
                          <a:effectLst/>
                        </a:rPr>
                        <a:t>Hydrohumat</a:t>
                      </a:r>
                      <a:r>
                        <a:rPr lang="ru-RU" sz="2000" dirty="0">
                          <a:effectLst/>
                        </a:rPr>
                        <a:t>, 1 </a:t>
                      </a:r>
                      <a:r>
                        <a:rPr lang="sk-SK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/</a:t>
                      </a:r>
                      <a:r>
                        <a:rPr lang="sk-SK" sz="2000" dirty="0">
                          <a:effectLst/>
                        </a:rPr>
                        <a:t>ha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AF9F5DE-AE4A-40B6-95EA-89B159AEE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4912"/>
              </p:ext>
            </p:extLst>
          </p:nvPr>
        </p:nvGraphicFramePr>
        <p:xfrm>
          <a:off x="4899879" y="2798204"/>
          <a:ext cx="6746630" cy="807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7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1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L/ha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 -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sk-SK" sz="2000" dirty="0">
                          <a:effectLst/>
                          <a:latin typeface="+mn-lt"/>
                        </a:rPr>
                        <a:t>postrek rastlín vo fáze </a:t>
                      </a:r>
                      <a:r>
                        <a:rPr lang="sk-SK" sz="2000" dirty="0" err="1">
                          <a:effectLst/>
                          <a:latin typeface="+mn-lt"/>
                        </a:rPr>
                        <a:t>steblovania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.</a:t>
                      </a:r>
                      <a:endParaRPr lang="ru-RU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sk-SK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Spotreba aplikačného roztoku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300 </a:t>
                      </a:r>
                      <a:r>
                        <a:rPr kumimoji="0" lang="sk-SK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L/ha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95FE836-782C-4810-922D-6A5A71D8A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05670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7744F38-BB5E-4CDE-AE5A-CC4F8839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70845"/>
              </p:ext>
            </p:extLst>
          </p:nvPr>
        </p:nvGraphicFramePr>
        <p:xfrm>
          <a:off x="721335" y="4091219"/>
          <a:ext cx="10925173" cy="2164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786">
                  <a:extLst>
                    <a:ext uri="{9D8B030D-6E8A-4147-A177-3AD203B41FA5}">
                      <a16:colId xmlns:a16="http://schemas.microsoft.com/office/drawing/2014/main" val="787691359"/>
                    </a:ext>
                  </a:extLst>
                </a:gridCol>
                <a:gridCol w="285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Ukazovatele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Hydrohumat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 </a:t>
                      </a:r>
                      <a:r>
                        <a:rPr lang="sk-SK" sz="1500" dirty="0">
                          <a:effectLst/>
                        </a:rPr>
                        <a:t>zvýšenie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</a:rPr>
                        <a:t>Úroda obilia </a:t>
                      </a:r>
                      <a:r>
                        <a:rPr lang="ru-RU" sz="1500" dirty="0">
                          <a:effectLst/>
                        </a:rPr>
                        <a:t> 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3 9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16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10,5 %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Kŕmne jednotky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r>
                        <a:rPr lang="sk-SK" sz="1500" dirty="0">
                          <a:effectLst/>
                        </a:rPr>
                        <a:t>.</a:t>
                      </a:r>
                      <a:r>
                        <a:rPr lang="ru-RU" sz="1500" dirty="0">
                          <a:effectLst/>
                        </a:rPr>
                        <a:t>87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79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10,4 %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Bielkoviny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674 кг/га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744 кг/га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10,4 %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500" dirty="0" err="1">
                          <a:effectLst/>
                        </a:rPr>
                        <a:t>Kŕmné</a:t>
                      </a:r>
                      <a:r>
                        <a:rPr lang="sk-SK" sz="1500" dirty="0">
                          <a:effectLst/>
                        </a:rPr>
                        <a:t> </a:t>
                      </a:r>
                      <a:r>
                        <a:rPr lang="sk-SK" sz="1500" dirty="0" err="1">
                          <a:effectLst/>
                        </a:rPr>
                        <a:t>proteinové</a:t>
                      </a:r>
                      <a:r>
                        <a:rPr lang="sk-SK" sz="1500" dirty="0">
                          <a:effectLst/>
                        </a:rPr>
                        <a:t> j-</a:t>
                      </a:r>
                      <a:r>
                        <a:rPr lang="sk-SK" sz="1500" dirty="0" err="1">
                          <a:effectLst/>
                        </a:rPr>
                        <a:t>ky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5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</a:t>
                      </a:r>
                      <a:r>
                        <a:rPr lang="sk-SK" sz="1500" dirty="0">
                          <a:effectLst/>
                        </a:rPr>
                        <a:t>,</a:t>
                      </a:r>
                      <a:r>
                        <a:rPr lang="ru-RU" sz="1500" dirty="0">
                          <a:effectLst/>
                        </a:rPr>
                        <a:t>4 </a:t>
                      </a:r>
                      <a:r>
                        <a:rPr lang="sk-SK" sz="1500" dirty="0">
                          <a:effectLst/>
                        </a:rPr>
                        <a:t>t/ha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10,6 %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4" descr="Картинки по запросу &quot;зерновые культуры&quot;">
            <a:extLst>
              <a:ext uri="{FF2B5EF4-FFF2-40B4-BE49-F238E27FC236}">
                <a16:creationId xmlns:a16="http://schemas.microsoft.com/office/drawing/2014/main" id="{25577469-0FF9-4CB7-811E-5B7FB329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3" y="428783"/>
            <a:ext cx="3985847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1619</Words>
  <Application>Microsoft Office PowerPoint</Application>
  <PresentationFormat>Širokouhlá</PresentationFormat>
  <Paragraphs>358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Základ</vt:lpstr>
      <vt:lpstr>HYDROHUMAT humínový koncentrát z čiernej rašeliny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Hydrohumat.  Obilniny  (jarná pšenica odroda Ľubava),  2019, Bielorusko</vt:lpstr>
      <vt:lpstr>Hydrohumat.  Repka ozimná (odroda Lider),  2010, Bielorusko</vt:lpstr>
      <vt:lpstr>Hydrohumat.  Zemiaky stredneskoré   (odroda Королева Анна),  2019, Bielorusko</vt:lpstr>
      <vt:lpstr>Hydrohumat.  Rajčiny  (skleníkové, odroda Гаяна F1),  2010, Bielorusko</vt:lpstr>
      <vt:lpstr>Hydrohumat.  Cuketa (odroda Грибовский),  2009, Bielorusko</vt:lpstr>
      <vt:lpstr>Hydrohumat.  Mrkva  (odroda Нантская),  2009, Bielorusko</vt:lpstr>
      <vt:lpstr>Hydrohumat.  Repa červená (odroda Bordo),  2009, Bielorusko</vt:lpstr>
      <vt:lpstr>Hydrohumat.  Jablká (odroda Alatau),  2007, Bielorusko</vt:lpstr>
      <vt:lpstr>Hydrohumat.  Trávniky (zmes tráv),  2013, Bielorusko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HYDROHUMAT humínový koncentrát z čiernej rašeliny</dc:title>
  <dc:creator>Anna Zubovska</dc:creator>
  <cp:lastModifiedBy>Anna Zubovska</cp:lastModifiedBy>
  <cp:revision>39</cp:revision>
  <dcterms:created xsi:type="dcterms:W3CDTF">2020-02-17T07:59:58Z</dcterms:created>
  <dcterms:modified xsi:type="dcterms:W3CDTF">2020-03-02T07:41:14Z</dcterms:modified>
</cp:coreProperties>
</file>